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Nunito"/>
      <p:regular r:id="rId25"/>
      <p:bold r:id="rId26"/>
      <p:italic r:id="rId27"/>
      <p:boldItalic r:id="rId28"/>
    </p:embeddedFont>
    <p:embeddedFont>
      <p:font typeface="La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07f8fa2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07f8fa2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Chart on the left shows the amount measured in each location per year</a:t>
            </a:r>
            <a:endParaRPr/>
          </a:p>
          <a:p>
            <a:pPr indent="-298450" lvl="0" marL="457200" rtl="0" algn="l">
              <a:spcBef>
                <a:spcPts val="0"/>
              </a:spcBef>
              <a:spcAft>
                <a:spcPts val="0"/>
              </a:spcAft>
              <a:buSzPts val="1100"/>
              <a:buChar char="-"/>
            </a:pPr>
            <a:r>
              <a:rPr lang="en"/>
              <a:t>Chart on the right goes through every month from 2014 to 2016 showing how the amount measured at each location changes over time. Larger the circle the more that was measured there.</a:t>
            </a:r>
            <a:endParaRPr/>
          </a:p>
          <a:p>
            <a:pPr indent="-298450" lvl="0" marL="457200" rtl="0" algn="l">
              <a:spcBef>
                <a:spcPts val="0"/>
              </a:spcBef>
              <a:spcAft>
                <a:spcPts val="0"/>
              </a:spcAft>
              <a:buSzPts val="1100"/>
              <a:buChar char="-"/>
            </a:pPr>
            <a:r>
              <a:rPr lang="en"/>
              <a:t>If the amount continues to rise as it is then there will be </a:t>
            </a:r>
            <a:r>
              <a:rPr lang="en"/>
              <a:t>concerns</a:t>
            </a:r>
            <a:r>
              <a:rPr lang="en"/>
              <a:t> for the wildlife in the area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07f8fa28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07f8fa28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Bigger the circle the more that was measured there. The number below the circle is the amount of times it was measured at that location.</a:t>
            </a:r>
            <a:endParaRPr/>
          </a:p>
          <a:p>
            <a:pPr indent="-298450" lvl="0" marL="457200" rtl="0" algn="l">
              <a:spcBef>
                <a:spcPts val="0"/>
              </a:spcBef>
              <a:spcAft>
                <a:spcPts val="0"/>
              </a:spcAft>
              <a:buSzPts val="1100"/>
              <a:buChar char="-"/>
            </a:pPr>
            <a:r>
              <a:rPr lang="en"/>
              <a:t>Chart below shows the same data just using numbers. </a:t>
            </a:r>
            <a:r>
              <a:rPr lang="en"/>
              <a:t>Darker the color the larger the amount of Methylosoline was measured</a:t>
            </a:r>
            <a:r>
              <a:rPr lang="en">
                <a:solidFill>
                  <a:schemeClr val="dk1"/>
                </a:solidFill>
              </a:rPr>
              <a:t>. The number is the # of times it was measured </a:t>
            </a:r>
            <a:endParaRPr/>
          </a:p>
          <a:p>
            <a:pPr indent="-298450" lvl="0" marL="457200" rtl="0" algn="l">
              <a:spcBef>
                <a:spcPts val="0"/>
              </a:spcBef>
              <a:spcAft>
                <a:spcPts val="0"/>
              </a:spcAft>
              <a:buSzPts val="1100"/>
              <a:buChar char="-"/>
            </a:pPr>
            <a:r>
              <a:rPr lang="en"/>
              <a:t>2016 </a:t>
            </a:r>
            <a:r>
              <a:rPr lang="en">
                <a:solidFill>
                  <a:schemeClr val="dk1"/>
                </a:solidFill>
              </a:rPr>
              <a:t>in Somchair </a:t>
            </a:r>
            <a:r>
              <a:rPr lang="en"/>
              <a:t>it was only </a:t>
            </a:r>
            <a:r>
              <a:rPr lang="en"/>
              <a:t>measured 12 times but yet it has the largest amount. </a:t>
            </a:r>
            <a:endParaRPr/>
          </a:p>
          <a:p>
            <a:pPr indent="-298450" lvl="0" marL="457200" rtl="0" algn="l">
              <a:spcBef>
                <a:spcPts val="0"/>
              </a:spcBef>
              <a:spcAft>
                <a:spcPts val="0"/>
              </a:spcAft>
              <a:buSzPts val="1100"/>
              <a:buChar char="-"/>
            </a:pPr>
            <a:r>
              <a:rPr lang="en"/>
              <a:t>For 2014 &amp; 2015 the place with the most # of measurements is the one with the highest measure of Methylosoline.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bf00d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fbf00d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shows the collection chemical data through the years. Lighter blue, lower measurements. Darker blue, higher measurements. White spots show no measurements during those years. Inconsistent collection of chemical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f7a2e575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f7a2e575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of location vs year. Three locations (Achara, Decha, Tansanee) didn’t have any data collected until 2009.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fbf00d7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fbf00d7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 graph shows the number of measurements at each </a:t>
            </a:r>
            <a:r>
              <a:rPr lang="en"/>
              <a:t>location</a:t>
            </a:r>
            <a:r>
              <a:rPr lang="en"/>
              <a:t>. The number of measurements is not uniformly distributed amongst the locations. The locations Boonsri and Chai have many more measurements than the other locations. Could impact findings.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07f8fa28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07f8fa28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f7a2e575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f7a2e575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f7a2e575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f7a2e575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f7a2e575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f7a2e575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f7a2e575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f7a2e575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largest measure is a little more than 1000 times more than the 2nd largest.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f7a2e57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f7a2e57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PCB ties into next slide about Pentachlorobenzene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f7a2e575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f7a2e575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this and PCB shows up at the same time we can assume they are linked.</a:t>
            </a:r>
            <a:endParaRPr/>
          </a:p>
          <a:p>
            <a:pPr indent="-298450" lvl="0" marL="457200" rtl="0" algn="l">
              <a:spcBef>
                <a:spcPts val="0"/>
              </a:spcBef>
              <a:spcAft>
                <a:spcPts val="0"/>
              </a:spcAft>
              <a:buSzPts val="1100"/>
              <a:buChar char="-"/>
            </a:pPr>
            <a:r>
              <a:rPr lang="en"/>
              <a:t>Since this was banned in 2009 and hasn’t been measured since, we can assume that this is no longer an issue.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f7a2e575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f7a2e575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Hasn’t shown up in 5/6 years, so we can </a:t>
            </a:r>
            <a:r>
              <a:rPr lang="en"/>
              <a:t>presume</a:t>
            </a:r>
            <a:r>
              <a:rPr lang="en"/>
              <a:t> that it will not causes major </a:t>
            </a:r>
            <a:r>
              <a:rPr lang="en"/>
              <a:t>environmental</a:t>
            </a:r>
            <a:r>
              <a:rPr lang="en"/>
              <a:t> issues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f7a2e575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f7a2e575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jump from 2015 to 2016 at Kohsoom and Somchair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chemeClr val="dk1"/>
                </a:solidFill>
                <a:latin typeface="Maven Pro"/>
                <a:ea typeface="Maven Pro"/>
                <a:cs typeface="Maven Pro"/>
                <a:sym typeface="Maven Pro"/>
              </a:rPr>
              <a:t>Vast Challenge 2018 MC2 - 2nd Progress Presentation</a:t>
            </a:r>
            <a:endParaRPr>
              <a:solidFill>
                <a:schemeClr val="dk1"/>
              </a:solidFill>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3"/>
                </a:solidFill>
              </a:rPr>
              <a:t>By: Mitchell, Anthony, Janvi, and Rocco</a:t>
            </a:r>
            <a:endParaRPr>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375" y="1235525"/>
            <a:ext cx="3811800" cy="51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Methylosmoline Per Year </a:t>
            </a:r>
            <a:endParaRPr/>
          </a:p>
        </p:txBody>
      </p:sp>
      <p:pic>
        <p:nvPicPr>
          <p:cNvPr id="150" name="Google Shape;150;p22"/>
          <p:cNvPicPr preferRelativeResize="0"/>
          <p:nvPr/>
        </p:nvPicPr>
        <p:blipFill>
          <a:blip r:embed="rId3">
            <a:alphaModFix/>
          </a:blip>
          <a:stretch>
            <a:fillRect/>
          </a:stretch>
        </p:blipFill>
        <p:spPr>
          <a:xfrm>
            <a:off x="729375" y="1749125"/>
            <a:ext cx="3811649" cy="3360376"/>
          </a:xfrm>
          <a:prstGeom prst="rect">
            <a:avLst/>
          </a:prstGeom>
          <a:noFill/>
          <a:ln>
            <a:noFill/>
          </a:ln>
        </p:spPr>
      </p:pic>
      <p:pic>
        <p:nvPicPr>
          <p:cNvPr id="151" name="Google Shape;151;p22"/>
          <p:cNvPicPr preferRelativeResize="0"/>
          <p:nvPr/>
        </p:nvPicPr>
        <p:blipFill>
          <a:blip r:embed="rId4">
            <a:alphaModFix/>
          </a:blip>
          <a:stretch>
            <a:fillRect/>
          </a:stretch>
        </p:blipFill>
        <p:spPr>
          <a:xfrm>
            <a:off x="5370119" y="1749125"/>
            <a:ext cx="3220354" cy="3360375"/>
          </a:xfrm>
          <a:prstGeom prst="rect">
            <a:avLst/>
          </a:prstGeom>
          <a:noFill/>
          <a:ln>
            <a:noFill/>
          </a:ln>
        </p:spPr>
      </p:pic>
      <p:sp>
        <p:nvSpPr>
          <p:cNvPr id="152" name="Google Shape;152;p22"/>
          <p:cNvSpPr txBox="1"/>
          <p:nvPr>
            <p:ph type="title"/>
          </p:nvPr>
        </p:nvSpPr>
        <p:spPr>
          <a:xfrm>
            <a:off x="4950950" y="1235525"/>
            <a:ext cx="4058700" cy="51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Methylosmoline Per Month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237725"/>
            <a:ext cx="7688700" cy="76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Methylosmoline </a:t>
            </a:r>
            <a:endParaRPr/>
          </a:p>
          <a:p>
            <a:pPr indent="0" lvl="0" marL="0" rtl="0" algn="l">
              <a:spcBef>
                <a:spcPts val="0"/>
              </a:spcBef>
              <a:spcAft>
                <a:spcPts val="0"/>
              </a:spcAft>
              <a:buNone/>
            </a:pPr>
            <a:r>
              <a:rPr lang="en"/>
              <a:t># of </a:t>
            </a:r>
            <a:r>
              <a:rPr lang="en"/>
              <a:t>Times Measured Vs Measured Amount</a:t>
            </a:r>
            <a:endParaRPr/>
          </a:p>
        </p:txBody>
      </p:sp>
      <p:pic>
        <p:nvPicPr>
          <p:cNvPr id="158" name="Google Shape;158;p23"/>
          <p:cNvPicPr preferRelativeResize="0"/>
          <p:nvPr/>
        </p:nvPicPr>
        <p:blipFill>
          <a:blip r:embed="rId3">
            <a:alphaModFix/>
          </a:blip>
          <a:stretch>
            <a:fillRect/>
          </a:stretch>
        </p:blipFill>
        <p:spPr>
          <a:xfrm>
            <a:off x="893022" y="2065925"/>
            <a:ext cx="2452660" cy="2397156"/>
          </a:xfrm>
          <a:prstGeom prst="rect">
            <a:avLst/>
          </a:prstGeom>
          <a:noFill/>
          <a:ln>
            <a:noFill/>
          </a:ln>
        </p:spPr>
      </p:pic>
      <p:pic>
        <p:nvPicPr>
          <p:cNvPr id="159" name="Google Shape;159;p23"/>
          <p:cNvPicPr preferRelativeResize="0"/>
          <p:nvPr/>
        </p:nvPicPr>
        <p:blipFill>
          <a:blip r:embed="rId4">
            <a:alphaModFix/>
          </a:blip>
          <a:stretch>
            <a:fillRect/>
          </a:stretch>
        </p:blipFill>
        <p:spPr>
          <a:xfrm>
            <a:off x="3345682" y="2065925"/>
            <a:ext cx="2452660" cy="2397151"/>
          </a:xfrm>
          <a:prstGeom prst="rect">
            <a:avLst/>
          </a:prstGeom>
          <a:noFill/>
          <a:ln>
            <a:noFill/>
          </a:ln>
        </p:spPr>
      </p:pic>
      <p:pic>
        <p:nvPicPr>
          <p:cNvPr id="160" name="Google Shape;160;p23"/>
          <p:cNvPicPr preferRelativeResize="0"/>
          <p:nvPr/>
        </p:nvPicPr>
        <p:blipFill>
          <a:blip r:embed="rId5">
            <a:alphaModFix/>
          </a:blip>
          <a:stretch>
            <a:fillRect/>
          </a:stretch>
        </p:blipFill>
        <p:spPr>
          <a:xfrm>
            <a:off x="5798340" y="2065925"/>
            <a:ext cx="2452660" cy="2397168"/>
          </a:xfrm>
          <a:prstGeom prst="rect">
            <a:avLst/>
          </a:prstGeom>
          <a:noFill/>
          <a:ln>
            <a:noFill/>
          </a:ln>
        </p:spPr>
      </p:pic>
      <p:pic>
        <p:nvPicPr>
          <p:cNvPr id="161" name="Google Shape;161;p23"/>
          <p:cNvPicPr preferRelativeResize="0"/>
          <p:nvPr/>
        </p:nvPicPr>
        <p:blipFill>
          <a:blip r:embed="rId6">
            <a:alphaModFix/>
          </a:blip>
          <a:stretch>
            <a:fillRect/>
          </a:stretch>
        </p:blipFill>
        <p:spPr>
          <a:xfrm>
            <a:off x="893000" y="4478075"/>
            <a:ext cx="2452675" cy="373275"/>
          </a:xfrm>
          <a:prstGeom prst="rect">
            <a:avLst/>
          </a:prstGeom>
          <a:noFill/>
          <a:ln>
            <a:noFill/>
          </a:ln>
        </p:spPr>
      </p:pic>
      <p:pic>
        <p:nvPicPr>
          <p:cNvPr id="162" name="Google Shape;162;p23"/>
          <p:cNvPicPr preferRelativeResize="0"/>
          <p:nvPr/>
        </p:nvPicPr>
        <p:blipFill>
          <a:blip r:embed="rId7">
            <a:alphaModFix/>
          </a:blip>
          <a:stretch>
            <a:fillRect/>
          </a:stretch>
        </p:blipFill>
        <p:spPr>
          <a:xfrm>
            <a:off x="3345672" y="4478077"/>
            <a:ext cx="2452660" cy="373273"/>
          </a:xfrm>
          <a:prstGeom prst="rect">
            <a:avLst/>
          </a:prstGeom>
          <a:noFill/>
          <a:ln>
            <a:noFill/>
          </a:ln>
        </p:spPr>
      </p:pic>
      <p:pic>
        <p:nvPicPr>
          <p:cNvPr id="163" name="Google Shape;163;p23"/>
          <p:cNvPicPr preferRelativeResize="0"/>
          <p:nvPr/>
        </p:nvPicPr>
        <p:blipFill>
          <a:blip r:embed="rId8">
            <a:alphaModFix/>
          </a:blip>
          <a:stretch>
            <a:fillRect/>
          </a:stretch>
        </p:blipFill>
        <p:spPr>
          <a:xfrm>
            <a:off x="5798332" y="4478077"/>
            <a:ext cx="2452661" cy="373273"/>
          </a:xfrm>
          <a:prstGeom prst="rect">
            <a:avLst/>
          </a:prstGeom>
          <a:noFill/>
          <a:ln>
            <a:noFill/>
          </a:ln>
        </p:spPr>
      </p:pic>
      <p:pic>
        <p:nvPicPr>
          <p:cNvPr id="164" name="Google Shape;164;p23"/>
          <p:cNvPicPr preferRelativeResize="0"/>
          <p:nvPr/>
        </p:nvPicPr>
        <p:blipFill>
          <a:blip r:embed="rId9">
            <a:alphaModFix/>
          </a:blip>
          <a:stretch>
            <a:fillRect/>
          </a:stretch>
        </p:blipFill>
        <p:spPr>
          <a:xfrm>
            <a:off x="8250994" y="4478075"/>
            <a:ext cx="807131" cy="37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and</a:t>
            </a:r>
            <a:endParaRPr/>
          </a:p>
          <a:p>
            <a:pPr indent="0" lvl="0" marL="0" rtl="0" algn="l">
              <a:spcBef>
                <a:spcPts val="0"/>
              </a:spcBef>
              <a:spcAft>
                <a:spcPts val="0"/>
              </a:spcAft>
              <a:buNone/>
            </a:pPr>
            <a:r>
              <a:rPr lang="en"/>
              <a:t>Collection Issues</a:t>
            </a:r>
            <a:endParaRPr/>
          </a:p>
        </p:txBody>
      </p:sp>
      <p:pic>
        <p:nvPicPr>
          <p:cNvPr id="170" name="Google Shape;170;p24"/>
          <p:cNvPicPr preferRelativeResize="0"/>
          <p:nvPr/>
        </p:nvPicPr>
        <p:blipFill>
          <a:blip r:embed="rId3">
            <a:alphaModFix/>
          </a:blip>
          <a:stretch>
            <a:fillRect/>
          </a:stretch>
        </p:blipFill>
        <p:spPr>
          <a:xfrm>
            <a:off x="3880000" y="0"/>
            <a:ext cx="4686700" cy="2649399"/>
          </a:xfrm>
          <a:prstGeom prst="rect">
            <a:avLst/>
          </a:prstGeom>
          <a:noFill/>
          <a:ln>
            <a:noFill/>
          </a:ln>
        </p:spPr>
      </p:pic>
      <p:pic>
        <p:nvPicPr>
          <p:cNvPr id="171" name="Google Shape;171;p24"/>
          <p:cNvPicPr preferRelativeResize="0"/>
          <p:nvPr/>
        </p:nvPicPr>
        <p:blipFill>
          <a:blip r:embed="rId4">
            <a:alphaModFix/>
          </a:blip>
          <a:stretch>
            <a:fillRect/>
          </a:stretch>
        </p:blipFill>
        <p:spPr>
          <a:xfrm>
            <a:off x="3880000" y="2623525"/>
            <a:ext cx="4686700" cy="251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27650" y="1240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and Collection Issues</a:t>
            </a:r>
            <a:endParaRPr/>
          </a:p>
        </p:txBody>
      </p:sp>
      <p:pic>
        <p:nvPicPr>
          <p:cNvPr id="177" name="Google Shape;177;p25"/>
          <p:cNvPicPr preferRelativeResize="0"/>
          <p:nvPr/>
        </p:nvPicPr>
        <p:blipFill>
          <a:blip r:embed="rId3">
            <a:alphaModFix/>
          </a:blip>
          <a:stretch>
            <a:fillRect/>
          </a:stretch>
        </p:blipFill>
        <p:spPr>
          <a:xfrm>
            <a:off x="827425" y="1720850"/>
            <a:ext cx="6317576" cy="3289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 and </a:t>
            </a:r>
            <a:endParaRPr/>
          </a:p>
          <a:p>
            <a:pPr indent="0" lvl="0" marL="0" rtl="0" algn="l">
              <a:spcBef>
                <a:spcPts val="0"/>
              </a:spcBef>
              <a:spcAft>
                <a:spcPts val="0"/>
              </a:spcAft>
              <a:buNone/>
            </a:pPr>
            <a:r>
              <a:rPr lang="en"/>
              <a:t>Collection Issues</a:t>
            </a:r>
            <a:endParaRPr/>
          </a:p>
        </p:txBody>
      </p:sp>
      <p:pic>
        <p:nvPicPr>
          <p:cNvPr id="183" name="Google Shape;183;p26"/>
          <p:cNvPicPr preferRelativeResize="0"/>
          <p:nvPr/>
        </p:nvPicPr>
        <p:blipFill>
          <a:blip r:embed="rId3">
            <a:alphaModFix/>
          </a:blip>
          <a:stretch>
            <a:fillRect/>
          </a:stretch>
        </p:blipFill>
        <p:spPr>
          <a:xfrm>
            <a:off x="3327950" y="507900"/>
            <a:ext cx="5816051" cy="46115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00">
                <a:solidFill>
                  <a:srgbClr val="424242"/>
                </a:solidFill>
                <a:latin typeface="Nunito"/>
                <a:ea typeface="Nunito"/>
                <a:cs typeface="Nunito"/>
                <a:sym typeface="Nunito"/>
              </a:rPr>
              <a:t>Anthony - Contributed 3 Tableau graphs, slides 12-14, proofread/organized slides, and presented to the class</a:t>
            </a:r>
            <a:endParaRPr sz="1600">
              <a:solidFill>
                <a:srgbClr val="424242"/>
              </a:solidFill>
              <a:latin typeface="Nunito"/>
              <a:ea typeface="Nunito"/>
              <a:cs typeface="Nunito"/>
              <a:sym typeface="Nunito"/>
            </a:endParaRPr>
          </a:p>
          <a:p>
            <a:pPr indent="0" lvl="0" marL="0" rtl="0" algn="l">
              <a:spcBef>
                <a:spcPts val="1200"/>
              </a:spcBef>
              <a:spcAft>
                <a:spcPts val="0"/>
              </a:spcAft>
              <a:buNone/>
            </a:pPr>
            <a:r>
              <a:rPr lang="en" sz="1600">
                <a:solidFill>
                  <a:srgbClr val="424242"/>
                </a:solidFill>
                <a:latin typeface="Nunito"/>
                <a:ea typeface="Nunito"/>
                <a:cs typeface="Nunito"/>
                <a:sym typeface="Nunito"/>
              </a:rPr>
              <a:t>Janvi - Contributed 1 Tableau graph, slides 3, 7, proofread slides</a:t>
            </a:r>
            <a:endParaRPr sz="1600">
              <a:solidFill>
                <a:srgbClr val="424242"/>
              </a:solidFill>
              <a:latin typeface="Nunito"/>
              <a:ea typeface="Nunito"/>
              <a:cs typeface="Nunito"/>
              <a:sym typeface="Nunito"/>
            </a:endParaRPr>
          </a:p>
          <a:p>
            <a:pPr indent="0" lvl="0" marL="0" rtl="0" algn="l">
              <a:spcBef>
                <a:spcPts val="1200"/>
              </a:spcBef>
              <a:spcAft>
                <a:spcPts val="0"/>
              </a:spcAft>
              <a:buNone/>
            </a:pPr>
            <a:r>
              <a:rPr lang="en" sz="1600">
                <a:solidFill>
                  <a:srgbClr val="424242"/>
                </a:solidFill>
                <a:latin typeface="Nunito"/>
                <a:ea typeface="Nunito"/>
                <a:cs typeface="Nunito"/>
                <a:sym typeface="Nunito"/>
              </a:rPr>
              <a:t>Mitchell - Contributed 4 Tableau graphs, slides 10-11, proofread/organized slides, and presented to the class </a:t>
            </a:r>
            <a:endParaRPr sz="1600">
              <a:solidFill>
                <a:srgbClr val="424242"/>
              </a:solidFill>
              <a:latin typeface="Nunito"/>
              <a:ea typeface="Nunito"/>
              <a:cs typeface="Nunito"/>
              <a:sym typeface="Nunito"/>
            </a:endParaRPr>
          </a:p>
          <a:p>
            <a:pPr indent="0" lvl="0" marL="0" rtl="0" algn="l">
              <a:spcBef>
                <a:spcPts val="1200"/>
              </a:spcBef>
              <a:spcAft>
                <a:spcPts val="1200"/>
              </a:spcAft>
              <a:buNone/>
            </a:pPr>
            <a:r>
              <a:rPr lang="en" sz="1600">
                <a:solidFill>
                  <a:srgbClr val="424242"/>
                </a:solidFill>
                <a:latin typeface="Nunito"/>
                <a:ea typeface="Nunito"/>
                <a:cs typeface="Nunito"/>
                <a:sym typeface="Nunito"/>
              </a:rPr>
              <a:t>Rocco - </a:t>
            </a:r>
            <a:r>
              <a:rPr lang="en" sz="1600">
                <a:solidFill>
                  <a:srgbClr val="424242"/>
                </a:solidFill>
                <a:latin typeface="Nunito"/>
                <a:ea typeface="Nunito"/>
                <a:cs typeface="Nunito"/>
                <a:sym typeface="Nunito"/>
              </a:rPr>
              <a:t>Contributed 3 Tableau graphs, Communicated with the team, and s</a:t>
            </a:r>
            <a:r>
              <a:rPr lang="en" sz="1600">
                <a:solidFill>
                  <a:srgbClr val="424242"/>
                </a:solidFill>
                <a:latin typeface="Nunito"/>
                <a:ea typeface="Nunito"/>
                <a:cs typeface="Nunito"/>
                <a:sym typeface="Nunito"/>
              </a:rPr>
              <a:t>lides 4, 5, 6, 8, 9</a:t>
            </a:r>
            <a:endParaRPr sz="1600">
              <a:solidFill>
                <a:srgbClr val="424242"/>
              </a:solidFill>
              <a:latin typeface="Nunito"/>
              <a:ea typeface="Nunito"/>
              <a:cs typeface="Nunito"/>
              <a:sym typeface="Nunito"/>
            </a:endParaRPr>
          </a:p>
        </p:txBody>
      </p:sp>
      <p:sp>
        <p:nvSpPr>
          <p:cNvPr id="94" name="Google Shape;94;p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Summary of 1</a:t>
            </a:r>
            <a:r>
              <a:rPr lang="en" sz="1933"/>
              <a:t>st</a:t>
            </a:r>
            <a:r>
              <a:rPr lang="en"/>
              <a:t> Progress</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424242"/>
              </a:buClr>
              <a:buSzPts val="1400"/>
              <a:buFont typeface="Maven Pro"/>
              <a:buChar char="-"/>
            </a:pPr>
            <a:r>
              <a:rPr b="1" lang="en" sz="1400">
                <a:solidFill>
                  <a:srgbClr val="424242"/>
                </a:solidFill>
                <a:latin typeface="Maven Pro"/>
                <a:ea typeface="Maven Pro"/>
                <a:cs typeface="Maven Pro"/>
                <a:sym typeface="Maven Pro"/>
              </a:rPr>
              <a:t>Purpose of project-</a:t>
            </a:r>
            <a:r>
              <a:rPr lang="en" sz="1400">
                <a:solidFill>
                  <a:srgbClr val="424242"/>
                </a:solidFill>
                <a:latin typeface="Maven Pro"/>
                <a:ea typeface="Maven Pro"/>
                <a:cs typeface="Maven Pro"/>
                <a:sym typeface="Maven Pro"/>
              </a:rPr>
              <a:t> analyze the water sensor data from the wildlife preserve to help determine if a local furniture factory is dumping toxic chemicals</a:t>
            </a:r>
            <a:endParaRPr sz="1400">
              <a:solidFill>
                <a:srgbClr val="424242"/>
              </a:solidFill>
              <a:latin typeface="Maven Pro"/>
              <a:ea typeface="Maven Pro"/>
              <a:cs typeface="Maven Pro"/>
              <a:sym typeface="Maven Pro"/>
            </a:endParaRPr>
          </a:p>
          <a:p>
            <a:pPr indent="-317500" lvl="0" marL="457200" rtl="0" algn="l">
              <a:spcBef>
                <a:spcPts val="0"/>
              </a:spcBef>
              <a:spcAft>
                <a:spcPts val="0"/>
              </a:spcAft>
              <a:buClr>
                <a:srgbClr val="424242"/>
              </a:buClr>
              <a:buSzPts val="1400"/>
              <a:buFont typeface="Maven Pro"/>
              <a:buChar char="-"/>
            </a:pPr>
            <a:r>
              <a:rPr lang="en" sz="1400">
                <a:solidFill>
                  <a:srgbClr val="424242"/>
                </a:solidFill>
                <a:latin typeface="Maven Pro"/>
                <a:ea typeface="Maven Pro"/>
                <a:cs typeface="Maven Pro"/>
                <a:sym typeface="Maven Pro"/>
              </a:rPr>
              <a:t>There has been a definite increase in total amounts of chemicals in the </a:t>
            </a:r>
            <a:r>
              <a:rPr lang="en" sz="1400">
                <a:solidFill>
                  <a:srgbClr val="424242"/>
                </a:solidFill>
                <a:latin typeface="Maven Pro"/>
                <a:ea typeface="Maven Pro"/>
                <a:cs typeface="Maven Pro"/>
                <a:sym typeface="Maven Pro"/>
              </a:rPr>
              <a:t>waterways</a:t>
            </a:r>
            <a:r>
              <a:rPr lang="en" sz="1400">
                <a:solidFill>
                  <a:srgbClr val="424242"/>
                </a:solidFill>
                <a:latin typeface="Maven Pro"/>
                <a:ea typeface="Maven Pro"/>
                <a:cs typeface="Maven Pro"/>
                <a:sym typeface="Maven Pro"/>
              </a:rPr>
              <a:t> from 1998-2016 (18 year period).</a:t>
            </a:r>
            <a:endParaRPr sz="1400">
              <a:solidFill>
                <a:srgbClr val="424242"/>
              </a:solidFill>
              <a:latin typeface="Maven Pro"/>
              <a:ea typeface="Maven Pro"/>
              <a:cs typeface="Maven Pro"/>
              <a:sym typeface="Maven Pro"/>
            </a:endParaRPr>
          </a:p>
          <a:p>
            <a:pPr indent="-317500" lvl="0" marL="457200" rtl="0" algn="l">
              <a:spcBef>
                <a:spcPts val="0"/>
              </a:spcBef>
              <a:spcAft>
                <a:spcPts val="0"/>
              </a:spcAft>
              <a:buClr>
                <a:srgbClr val="424242"/>
              </a:buClr>
              <a:buSzPts val="1400"/>
              <a:buFont typeface="Maven Pro"/>
              <a:buChar char="-"/>
            </a:pPr>
            <a:r>
              <a:rPr lang="en" sz="1400">
                <a:solidFill>
                  <a:srgbClr val="424242"/>
                </a:solidFill>
                <a:latin typeface="Maven Pro"/>
                <a:ea typeface="Maven Pro"/>
                <a:cs typeface="Maven Pro"/>
                <a:sym typeface="Maven Pro"/>
              </a:rPr>
              <a:t>Specific years of interest include: 2003, 2008-2009, and 2014-2016</a:t>
            </a:r>
            <a:endParaRPr sz="1400">
              <a:solidFill>
                <a:srgbClr val="424242"/>
              </a:solidFill>
              <a:latin typeface="Maven Pro"/>
              <a:ea typeface="Maven Pro"/>
              <a:cs typeface="Maven Pro"/>
              <a:sym typeface="Maven Pro"/>
            </a:endParaRPr>
          </a:p>
          <a:p>
            <a:pPr indent="-317500" lvl="0" marL="457200" rtl="0" algn="l">
              <a:spcBef>
                <a:spcPts val="0"/>
              </a:spcBef>
              <a:spcAft>
                <a:spcPts val="0"/>
              </a:spcAft>
              <a:buClr>
                <a:srgbClr val="424242"/>
              </a:buClr>
              <a:buSzPts val="1400"/>
              <a:buFont typeface="Maven Pro"/>
              <a:buChar char="-"/>
            </a:pPr>
            <a:r>
              <a:rPr lang="en" sz="1400">
                <a:solidFill>
                  <a:srgbClr val="444444"/>
                </a:solidFill>
                <a:highlight>
                  <a:schemeClr val="lt1"/>
                </a:highlight>
                <a:latin typeface="Maven Pro"/>
                <a:ea typeface="Maven Pro"/>
                <a:cs typeface="Maven Pro"/>
                <a:sym typeface="Maven Pro"/>
              </a:rPr>
              <a:t>Potential trends could be found in the chemicals of iron, aluminum, and methylosmoline.</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106" name="Google Shape;106;p16"/>
          <p:cNvSpPr txBox="1"/>
          <p:nvPr>
            <p:ph idx="1" type="body"/>
          </p:nvPr>
        </p:nvSpPr>
        <p:spPr>
          <a:xfrm>
            <a:off x="727650" y="1923950"/>
            <a:ext cx="7688700" cy="2261100"/>
          </a:xfrm>
          <a:prstGeom prst="rect">
            <a:avLst/>
          </a:prstGeom>
        </p:spPr>
        <p:txBody>
          <a:bodyPr anchorCtr="0" anchor="t" bIns="91425" lIns="91425" spcFirstLastPara="1" rIns="91425" wrap="square" tIns="91425">
            <a:normAutofit/>
          </a:bodyPr>
          <a:lstStyle/>
          <a:p>
            <a:pPr indent="0" lvl="0" marL="0" rtl="0" algn="l">
              <a:spcBef>
                <a:spcPts val="1100"/>
              </a:spcBef>
              <a:spcAft>
                <a:spcPts val="0"/>
              </a:spcAft>
              <a:buNone/>
            </a:pPr>
            <a:r>
              <a:rPr lang="en" sz="1100">
                <a:solidFill>
                  <a:srgbClr val="444444"/>
                </a:solidFill>
                <a:highlight>
                  <a:srgbClr val="FFFFFF"/>
                </a:highlight>
                <a:latin typeface="Raleway"/>
                <a:ea typeface="Raleway"/>
                <a:cs typeface="Raleway"/>
                <a:sym typeface="Raleway"/>
              </a:rPr>
              <a:t>What anomalies do you find in the waterway samples dataset? How do these affect your analysis of potential problems to the environment?</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Is</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the</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Hydrology</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Department</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collecting</a:t>
            </a:r>
            <a:r>
              <a:rPr lang="en" sz="1100">
                <a:solidFill>
                  <a:srgbClr val="444444"/>
                </a:solidFill>
                <a:highlight>
                  <a:srgbClr val="FFFFFF"/>
                </a:highlight>
                <a:latin typeface="Raleway"/>
                <a:ea typeface="Raleway"/>
                <a:cs typeface="Raleway"/>
                <a:sym typeface="Raleway"/>
              </a:rPr>
              <a:t> </a:t>
            </a:r>
            <a:r>
              <a:rPr lang="en" sz="1100">
                <a:solidFill>
                  <a:srgbClr val="444444"/>
                </a:solidFill>
                <a:highlight>
                  <a:srgbClr val="FFFFFF"/>
                </a:highlight>
                <a:latin typeface="Raleway"/>
                <a:ea typeface="Raleway"/>
                <a:cs typeface="Raleway"/>
                <a:sym typeface="Raleway"/>
              </a:rPr>
              <a:t>sufficient data to understand the comprehensive situation across the Preserve? What changes would you propose to make in the sampling approach to best understand the situation? After reviewing the data, do any of your findings cause particular concern for the Pipit or other wildlife?</a:t>
            </a:r>
            <a:endParaRPr sz="1100">
              <a:solidFill>
                <a:srgbClr val="444444"/>
              </a:solidFill>
              <a:highlight>
                <a:srgbClr val="FFFFFF"/>
              </a:highlight>
              <a:latin typeface="Raleway"/>
              <a:ea typeface="Raleway"/>
              <a:cs typeface="Raleway"/>
              <a:sym typeface="Raleway"/>
            </a:endParaRPr>
          </a:p>
          <a:p>
            <a:pPr indent="0" lvl="0" marL="0" rtl="0" algn="just">
              <a:spcBef>
                <a:spcPts val="1100"/>
              </a:spcBef>
              <a:spcAft>
                <a:spcPts val="1200"/>
              </a:spcAft>
              <a:buNone/>
            </a:pPr>
            <a:r>
              <a:t/>
            </a:r>
            <a:endParaRPr/>
          </a:p>
        </p:txBody>
      </p:sp>
      <p:pic>
        <p:nvPicPr>
          <p:cNvPr id="107" name="Google Shape;107;p16"/>
          <p:cNvPicPr preferRelativeResize="0"/>
          <p:nvPr/>
        </p:nvPicPr>
        <p:blipFill>
          <a:blip r:embed="rId3">
            <a:alphaModFix/>
          </a:blip>
          <a:stretch>
            <a:fillRect/>
          </a:stretch>
        </p:blipFill>
        <p:spPr>
          <a:xfrm>
            <a:off x="1543376" y="2996800"/>
            <a:ext cx="6060849" cy="180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Toxicity of Chemicals</a:t>
            </a:r>
            <a:endParaRPr/>
          </a:p>
        </p:txBody>
      </p:sp>
      <p:sp>
        <p:nvSpPr>
          <p:cNvPr id="113" name="Google Shape;113;p17"/>
          <p:cNvSpPr txBox="1"/>
          <p:nvPr>
            <p:ph idx="1" type="body"/>
          </p:nvPr>
        </p:nvSpPr>
        <p:spPr>
          <a:xfrm>
            <a:off x="729450" y="1755100"/>
            <a:ext cx="4193400" cy="17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Iron </a:t>
            </a:r>
            <a:r>
              <a:rPr lang="en" sz="1500"/>
              <a:t>- Iron is only hazardous in large quantities over an extended period of time. There was only one spike of iron on one day in 2003. We can ignore this spike.</a:t>
            </a:r>
            <a:endParaRPr b="1" sz="1500"/>
          </a:p>
          <a:p>
            <a:pPr indent="0" lvl="0" marL="0" rtl="0" algn="l">
              <a:spcBef>
                <a:spcPts val="1200"/>
              </a:spcBef>
              <a:spcAft>
                <a:spcPts val="1200"/>
              </a:spcAft>
              <a:buNone/>
            </a:pPr>
            <a:r>
              <a:t/>
            </a:r>
            <a:endParaRPr sz="1500"/>
          </a:p>
        </p:txBody>
      </p:sp>
      <p:pic>
        <p:nvPicPr>
          <p:cNvPr id="114" name="Google Shape;114;p17"/>
          <p:cNvPicPr preferRelativeResize="0"/>
          <p:nvPr/>
        </p:nvPicPr>
        <p:blipFill>
          <a:blip r:embed="rId3">
            <a:alphaModFix/>
          </a:blip>
          <a:stretch>
            <a:fillRect/>
          </a:stretch>
        </p:blipFill>
        <p:spPr>
          <a:xfrm>
            <a:off x="4811300" y="646338"/>
            <a:ext cx="4332701" cy="4004614"/>
          </a:xfrm>
          <a:prstGeom prst="rect">
            <a:avLst/>
          </a:prstGeom>
          <a:noFill/>
          <a:ln>
            <a:noFill/>
          </a:ln>
        </p:spPr>
      </p:pic>
      <p:pic>
        <p:nvPicPr>
          <p:cNvPr id="115" name="Google Shape;115;p17"/>
          <p:cNvPicPr preferRelativeResize="0"/>
          <p:nvPr/>
        </p:nvPicPr>
        <p:blipFill rotWithShape="1">
          <a:blip r:embed="rId4">
            <a:alphaModFix/>
          </a:blip>
          <a:srcRect b="0" l="0" r="48095" t="0"/>
          <a:stretch/>
        </p:blipFill>
        <p:spPr>
          <a:xfrm>
            <a:off x="202850" y="3121250"/>
            <a:ext cx="4811301" cy="764850"/>
          </a:xfrm>
          <a:prstGeom prst="rect">
            <a:avLst/>
          </a:prstGeom>
          <a:noFill/>
          <a:ln>
            <a:noFill/>
          </a:ln>
        </p:spPr>
      </p:pic>
      <p:pic>
        <p:nvPicPr>
          <p:cNvPr id="116" name="Google Shape;116;p17"/>
          <p:cNvPicPr preferRelativeResize="0"/>
          <p:nvPr/>
        </p:nvPicPr>
        <p:blipFill rotWithShape="1">
          <a:blip r:embed="rId4">
            <a:alphaModFix/>
          </a:blip>
          <a:srcRect b="0" l="48710" r="0" t="0"/>
          <a:stretch/>
        </p:blipFill>
        <p:spPr>
          <a:xfrm>
            <a:off x="202850" y="3886100"/>
            <a:ext cx="4811301" cy="76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Toxicity of Chemicals</a:t>
            </a:r>
            <a:endParaRPr/>
          </a:p>
          <a:p>
            <a:pPr indent="0" lvl="0" marL="0" rtl="0" algn="l">
              <a:spcBef>
                <a:spcPts val="0"/>
              </a:spcBef>
              <a:spcAft>
                <a:spcPts val="0"/>
              </a:spcAft>
              <a:buNone/>
            </a:pPr>
            <a:r>
              <a:t/>
            </a:r>
            <a:endParaRPr/>
          </a:p>
        </p:txBody>
      </p:sp>
      <p:sp>
        <p:nvSpPr>
          <p:cNvPr id="122" name="Google Shape;122;p18"/>
          <p:cNvSpPr txBox="1"/>
          <p:nvPr>
            <p:ph idx="1" type="body"/>
          </p:nvPr>
        </p:nvSpPr>
        <p:spPr>
          <a:xfrm>
            <a:off x="729450" y="1882700"/>
            <a:ext cx="4631400" cy="2862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500">
                <a:solidFill>
                  <a:srgbClr val="444444"/>
                </a:solidFill>
                <a:highlight>
                  <a:srgbClr val="FFFFFF"/>
                </a:highlight>
              </a:rPr>
              <a:t>Polychlorinated biphenyl (PCB)</a:t>
            </a:r>
            <a:r>
              <a:rPr lang="en" sz="1500">
                <a:solidFill>
                  <a:srgbClr val="444444"/>
                </a:solidFill>
                <a:highlight>
                  <a:srgbClr val="FFFFFF"/>
                </a:highlight>
              </a:rPr>
              <a:t> - Is a highly toxic chemical found in the highest amounts at Boonsri and Kohsoom. </a:t>
            </a:r>
            <a:endParaRPr sz="1500">
              <a:solidFill>
                <a:srgbClr val="444444"/>
              </a:solidFill>
              <a:highlight>
                <a:srgbClr val="FFFFFF"/>
              </a:highlight>
            </a:endParaRPr>
          </a:p>
          <a:p>
            <a:pPr indent="0" lvl="0" marL="0" rtl="0" algn="l">
              <a:spcBef>
                <a:spcPts val="1200"/>
              </a:spcBef>
              <a:spcAft>
                <a:spcPts val="0"/>
              </a:spcAft>
              <a:buNone/>
            </a:pPr>
            <a:r>
              <a:rPr lang="en" sz="1500">
                <a:solidFill>
                  <a:srgbClr val="444444"/>
                </a:solidFill>
                <a:highlight>
                  <a:srgbClr val="FFFFFF"/>
                </a:highlight>
              </a:rPr>
              <a:t>PCB is often found within</a:t>
            </a:r>
            <a:r>
              <a:rPr lang="en" sz="1500">
                <a:solidFill>
                  <a:srgbClr val="444444"/>
                </a:solidFill>
                <a:highlight>
                  <a:srgbClr val="FFFFFF"/>
                </a:highlight>
              </a:rPr>
              <a:t> motors, oil, oil-based paint, furniture polish/finish, and conveyor belts – all of which are commonplace in a furniture factory.</a:t>
            </a:r>
            <a:endParaRPr sz="1500">
              <a:solidFill>
                <a:srgbClr val="444444"/>
              </a:solidFill>
              <a:highlight>
                <a:srgbClr val="FFFFFF"/>
              </a:highlight>
            </a:endParaRPr>
          </a:p>
          <a:p>
            <a:pPr indent="0" lvl="0" marL="0" rtl="0" algn="l">
              <a:spcBef>
                <a:spcPts val="1200"/>
              </a:spcBef>
              <a:spcAft>
                <a:spcPts val="1200"/>
              </a:spcAft>
              <a:buNone/>
            </a:pPr>
            <a:r>
              <a:rPr lang="en" sz="1500">
                <a:solidFill>
                  <a:srgbClr val="444444"/>
                </a:solidFill>
                <a:highlight>
                  <a:srgbClr val="FFFFFF"/>
                </a:highlight>
              </a:rPr>
              <a:t>PCB was outlawed in the USA in 1978. High levels of exposure can cause chronic breathing issues with the nose, throat or severe rashes/acne, or cancer. Low levels of exposure can disrupt the hormone balance of animals.</a:t>
            </a:r>
            <a:endParaRPr sz="1500">
              <a:solidFill>
                <a:srgbClr val="444444"/>
              </a:solidFill>
              <a:highlight>
                <a:srgbClr val="FFFFFF"/>
              </a:highlight>
            </a:endParaRPr>
          </a:p>
        </p:txBody>
      </p:sp>
      <p:pic>
        <p:nvPicPr>
          <p:cNvPr id="123" name="Google Shape;123;p18"/>
          <p:cNvPicPr preferRelativeResize="0"/>
          <p:nvPr/>
        </p:nvPicPr>
        <p:blipFill>
          <a:blip r:embed="rId3">
            <a:alphaModFix/>
          </a:blip>
          <a:stretch>
            <a:fillRect/>
          </a:stretch>
        </p:blipFill>
        <p:spPr>
          <a:xfrm>
            <a:off x="5360850" y="616900"/>
            <a:ext cx="3667874" cy="444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Toxicity of </a:t>
            </a:r>
            <a:r>
              <a:rPr lang="en"/>
              <a:t>Chemicals</a:t>
            </a:r>
            <a:endParaRPr/>
          </a:p>
        </p:txBody>
      </p:sp>
      <p:sp>
        <p:nvSpPr>
          <p:cNvPr id="129" name="Google Shape;129;p19"/>
          <p:cNvSpPr txBox="1"/>
          <p:nvPr>
            <p:ph idx="1" type="body"/>
          </p:nvPr>
        </p:nvSpPr>
        <p:spPr>
          <a:xfrm>
            <a:off x="729450" y="1853850"/>
            <a:ext cx="4193400" cy="28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44444"/>
                </a:solidFill>
              </a:rPr>
              <a:t>Pentachlorobenzene -  </a:t>
            </a:r>
            <a:r>
              <a:rPr lang="en" sz="1500">
                <a:solidFill>
                  <a:srgbClr val="444444"/>
                </a:solidFill>
              </a:rPr>
              <a:t>Is another toxic chemical that was found mostly in Boonsri and Chai. </a:t>
            </a:r>
            <a:endParaRPr sz="1500">
              <a:solidFill>
                <a:srgbClr val="444444"/>
              </a:solidFill>
            </a:endParaRPr>
          </a:p>
          <a:p>
            <a:pPr indent="0" lvl="0" marL="0" rtl="0" algn="l">
              <a:spcBef>
                <a:spcPts val="1200"/>
              </a:spcBef>
              <a:spcAft>
                <a:spcPts val="0"/>
              </a:spcAft>
              <a:buNone/>
            </a:pPr>
            <a:r>
              <a:rPr lang="en" sz="1500">
                <a:solidFill>
                  <a:srgbClr val="444444"/>
                </a:solidFill>
              </a:rPr>
              <a:t>It can be used as a </a:t>
            </a:r>
            <a:r>
              <a:rPr lang="en" sz="1500">
                <a:solidFill>
                  <a:srgbClr val="444444"/>
                </a:solidFill>
              </a:rPr>
              <a:t>Fungicide, fire retardant, dye carrier, and can be mixed with PCB to reduce the viscosity.</a:t>
            </a:r>
            <a:endParaRPr sz="1500">
              <a:solidFill>
                <a:srgbClr val="444444"/>
              </a:solidFill>
            </a:endParaRPr>
          </a:p>
          <a:p>
            <a:pPr indent="0" lvl="0" marL="0" rtl="0" algn="l">
              <a:spcBef>
                <a:spcPts val="1200"/>
              </a:spcBef>
              <a:spcAft>
                <a:spcPts val="0"/>
              </a:spcAft>
              <a:buNone/>
            </a:pPr>
            <a:r>
              <a:rPr lang="en" sz="1500">
                <a:solidFill>
                  <a:srgbClr val="444444"/>
                </a:solidFill>
              </a:rPr>
              <a:t>It is very toxic to aquatic life and has long lasting effects. It was banned globally in 2009.</a:t>
            </a:r>
            <a:endParaRPr sz="1500">
              <a:solidFill>
                <a:srgbClr val="444444"/>
              </a:solidFill>
            </a:endParaRPr>
          </a:p>
          <a:p>
            <a:pPr indent="0" lvl="0" marL="0" rtl="0" algn="l">
              <a:spcBef>
                <a:spcPts val="1200"/>
              </a:spcBef>
              <a:spcAft>
                <a:spcPts val="0"/>
              </a:spcAft>
              <a:buNone/>
            </a:pPr>
            <a:r>
              <a:t/>
            </a:r>
            <a:endParaRPr sz="1500">
              <a:solidFill>
                <a:schemeClr val="dk2"/>
              </a:solidFill>
            </a:endParaRPr>
          </a:p>
          <a:p>
            <a:pPr indent="0" lvl="0" marL="0" rtl="0" algn="l">
              <a:spcBef>
                <a:spcPts val="1200"/>
              </a:spcBef>
              <a:spcAft>
                <a:spcPts val="1200"/>
              </a:spcAft>
              <a:buNone/>
            </a:pPr>
            <a:r>
              <a:t/>
            </a:r>
            <a:endParaRPr>
              <a:solidFill>
                <a:schemeClr val="dk2"/>
              </a:solidFill>
            </a:endParaRPr>
          </a:p>
        </p:txBody>
      </p:sp>
      <p:pic>
        <p:nvPicPr>
          <p:cNvPr id="130" name="Google Shape;130;p19"/>
          <p:cNvPicPr preferRelativeResize="0"/>
          <p:nvPr/>
        </p:nvPicPr>
        <p:blipFill>
          <a:blip r:embed="rId3">
            <a:alphaModFix/>
          </a:blip>
          <a:stretch>
            <a:fillRect/>
          </a:stretch>
        </p:blipFill>
        <p:spPr>
          <a:xfrm>
            <a:off x="5312625" y="1355125"/>
            <a:ext cx="3010276"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Toxicity of Chemicals</a:t>
            </a:r>
            <a:endParaRPr/>
          </a:p>
        </p:txBody>
      </p:sp>
      <p:sp>
        <p:nvSpPr>
          <p:cNvPr id="136" name="Google Shape;136;p20"/>
          <p:cNvSpPr txBox="1"/>
          <p:nvPr>
            <p:ph idx="1" type="body"/>
          </p:nvPr>
        </p:nvSpPr>
        <p:spPr>
          <a:xfrm>
            <a:off x="729450" y="1853850"/>
            <a:ext cx="4395900" cy="324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500">
                <a:solidFill>
                  <a:srgbClr val="444444"/>
                </a:solidFill>
              </a:rPr>
              <a:t>Aluminum </a:t>
            </a:r>
            <a:r>
              <a:rPr lang="en" sz="1500">
                <a:solidFill>
                  <a:srgbClr val="444444"/>
                </a:solidFill>
              </a:rPr>
              <a:t>- High levels of aluminum can be hazardous and toxic. It was </a:t>
            </a:r>
            <a:r>
              <a:rPr lang="en" sz="1500">
                <a:solidFill>
                  <a:srgbClr val="444444"/>
                </a:solidFill>
              </a:rPr>
              <a:t>found in high concentrations in 2009. Boonsri and Chai are among the highest producers for that year.</a:t>
            </a:r>
            <a:endParaRPr sz="1500">
              <a:solidFill>
                <a:srgbClr val="444444"/>
              </a:solidFill>
            </a:endParaRPr>
          </a:p>
          <a:p>
            <a:pPr indent="0" lvl="0" marL="0" rtl="0" algn="l">
              <a:spcBef>
                <a:spcPts val="1200"/>
              </a:spcBef>
              <a:spcAft>
                <a:spcPts val="0"/>
              </a:spcAft>
              <a:buNone/>
            </a:pPr>
            <a:r>
              <a:rPr lang="en" sz="1500">
                <a:solidFill>
                  <a:srgbClr val="444444"/>
                </a:solidFill>
              </a:rPr>
              <a:t>Aluminum is released into the environment from natural processes, industrial processes using aluminum, and incinerators.</a:t>
            </a:r>
            <a:endParaRPr sz="1500">
              <a:solidFill>
                <a:srgbClr val="444444"/>
              </a:solidFill>
            </a:endParaRPr>
          </a:p>
          <a:p>
            <a:pPr indent="0" lvl="0" marL="0" rtl="0" algn="l">
              <a:spcBef>
                <a:spcPts val="1200"/>
              </a:spcBef>
              <a:spcAft>
                <a:spcPts val="0"/>
              </a:spcAft>
              <a:buNone/>
            </a:pPr>
            <a:r>
              <a:rPr lang="en" sz="1500">
                <a:solidFill>
                  <a:srgbClr val="444444"/>
                </a:solidFill>
              </a:rPr>
              <a:t>Aluminum in high quantities can inhibit an aquatic organism's ability to regulate salt concentrations and clog fish gills, potentially resulting in death or affecting growth and reproduction.</a:t>
            </a:r>
            <a:endParaRPr sz="1500">
              <a:solidFill>
                <a:srgbClr val="444444"/>
              </a:solidFill>
            </a:endParaRPr>
          </a:p>
          <a:p>
            <a:pPr indent="0" lvl="0" marL="0" rtl="0" algn="l">
              <a:spcBef>
                <a:spcPts val="1200"/>
              </a:spcBef>
              <a:spcAft>
                <a:spcPts val="1200"/>
              </a:spcAft>
              <a:buNone/>
            </a:pPr>
            <a:r>
              <a:t/>
            </a:r>
            <a:endParaRPr>
              <a:solidFill>
                <a:srgbClr val="444444"/>
              </a:solidFill>
            </a:endParaRPr>
          </a:p>
        </p:txBody>
      </p:sp>
      <p:pic>
        <p:nvPicPr>
          <p:cNvPr id="137" name="Google Shape;137;p20"/>
          <p:cNvPicPr preferRelativeResize="0"/>
          <p:nvPr/>
        </p:nvPicPr>
        <p:blipFill>
          <a:blip r:embed="rId3">
            <a:alphaModFix/>
          </a:blip>
          <a:stretch>
            <a:fillRect/>
          </a:stretch>
        </p:blipFill>
        <p:spPr>
          <a:xfrm>
            <a:off x="5125350" y="1853850"/>
            <a:ext cx="3951850" cy="2375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Toxicity of Chemicals</a:t>
            </a:r>
            <a:endParaRPr/>
          </a:p>
        </p:txBody>
      </p:sp>
      <p:sp>
        <p:nvSpPr>
          <p:cNvPr id="143" name="Google Shape;143;p21"/>
          <p:cNvSpPr txBox="1"/>
          <p:nvPr>
            <p:ph idx="1" type="body"/>
          </p:nvPr>
        </p:nvSpPr>
        <p:spPr>
          <a:xfrm>
            <a:off x="729450" y="1920350"/>
            <a:ext cx="3842700" cy="276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444444"/>
                </a:solidFill>
              </a:rPr>
              <a:t>Methylosmol</a:t>
            </a:r>
            <a:r>
              <a:rPr b="1" lang="en" sz="1500">
                <a:solidFill>
                  <a:srgbClr val="444444"/>
                </a:solidFill>
              </a:rPr>
              <a:t>i</a:t>
            </a:r>
            <a:r>
              <a:rPr b="1" lang="en" sz="1500">
                <a:solidFill>
                  <a:srgbClr val="444444"/>
                </a:solidFill>
              </a:rPr>
              <a:t>ne </a:t>
            </a:r>
            <a:r>
              <a:rPr lang="en" sz="1500">
                <a:solidFill>
                  <a:srgbClr val="444444"/>
                </a:solidFill>
              </a:rPr>
              <a:t>- </a:t>
            </a:r>
            <a:r>
              <a:rPr lang="en" sz="1500">
                <a:solidFill>
                  <a:srgbClr val="444444"/>
                </a:solidFill>
              </a:rPr>
              <a:t> Methylosmoline is certainly </a:t>
            </a:r>
            <a:r>
              <a:rPr lang="en" sz="1500">
                <a:solidFill>
                  <a:srgbClr val="444444"/>
                </a:solidFill>
              </a:rPr>
              <a:t>toxic at nearly any concentration.  It was found in multiple locations across multiple years.  This is a cause for concern and was the chemical of the suspected dumping.</a:t>
            </a:r>
            <a:endParaRPr sz="1500">
              <a:solidFill>
                <a:srgbClr val="444444"/>
              </a:solidFill>
            </a:endParaRPr>
          </a:p>
          <a:p>
            <a:pPr indent="0" lvl="0" marL="0" rtl="0" algn="l">
              <a:spcBef>
                <a:spcPts val="1200"/>
              </a:spcBef>
              <a:spcAft>
                <a:spcPts val="1200"/>
              </a:spcAft>
              <a:buNone/>
            </a:pPr>
            <a:r>
              <a:t/>
            </a:r>
            <a:endParaRPr sz="1500"/>
          </a:p>
        </p:txBody>
      </p:sp>
      <p:pic>
        <p:nvPicPr>
          <p:cNvPr id="144" name="Google Shape;144;p21"/>
          <p:cNvPicPr preferRelativeResize="0"/>
          <p:nvPr/>
        </p:nvPicPr>
        <p:blipFill>
          <a:blip r:embed="rId3">
            <a:alphaModFix/>
          </a:blip>
          <a:stretch>
            <a:fillRect/>
          </a:stretch>
        </p:blipFill>
        <p:spPr>
          <a:xfrm>
            <a:off x="4447950" y="1920350"/>
            <a:ext cx="4631542" cy="276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